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ia e Data"/>
          <p:cNvSpPr txBox="1"/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Autoria e Data</a:t>
            </a:r>
          </a:p>
        </p:txBody>
      </p:sp>
      <p:sp>
        <p:nvSpPr>
          <p:cNvPr id="12" name="Título da Apresentação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/>
            </a:lvl1pPr>
          </a:lstStyle>
          <a:p>
            <a:pPr/>
            <a:r>
              <a:t>Título da Apresentação</a:t>
            </a:r>
          </a:p>
        </p:txBody>
      </p:sp>
      <p:sp>
        <p:nvSpPr>
          <p:cNvPr id="13" name="Nível de Corpo Um…"/>
          <p:cNvSpPr txBox="1"/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Subtítulo da Apresentação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úmero do Slide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cl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ível de Corpo Um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Declaração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to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Informações do fato"/>
          <p:cNvSpPr txBox="1"/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Informações do fato</a:t>
            </a:r>
          </a:p>
        </p:txBody>
      </p:sp>
      <p:sp>
        <p:nvSpPr>
          <p:cNvPr id="107" name="Nível de Corpo Um…"/>
          <p:cNvSpPr txBox="1"/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ribuição"/>
          <p:cNvSpPr txBox="1"/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Atribuição</a:t>
            </a:r>
          </a:p>
        </p:txBody>
      </p:sp>
      <p:sp>
        <p:nvSpPr>
          <p:cNvPr id="116" name="Nível de Corpo Um…"/>
          <p:cNvSpPr txBox="1"/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“Citação Notável”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Número do Slide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Mar sobre céu no pôr do sol 2"/>
          <p:cNvSpPr/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Mar sobre céu no pôr do sol 1"/>
          <p:cNvSpPr/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Praia e mar no pôr do sol"/>
          <p:cNvSpPr/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úmero do Slide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raia e mar no pôr do sol"/>
          <p:cNvSpPr/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úmero do Slide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o Slide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aia e mar no pôr do sol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ítulo da Apresentação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solidFill>
                  <a:srgbClr val="FFFFFF"/>
                </a:solidFill>
              </a:defRPr>
            </a:lvl1pPr>
          </a:lstStyle>
          <a:p>
            <a:pPr/>
            <a:r>
              <a:t>Título da Apresentação</a:t>
            </a:r>
          </a:p>
        </p:txBody>
      </p:sp>
      <p:sp>
        <p:nvSpPr>
          <p:cNvPr id="23" name="Nível de Corpo Um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Subtítulo da Apresentação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oria e Data"/>
          <p:cNvSpPr txBox="1"/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Autoria e Data</a:t>
            </a:r>
          </a:p>
        </p:txBody>
      </p:sp>
      <p:sp>
        <p:nvSpPr>
          <p:cNvPr id="2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Foto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do Slide"/>
          <p:cNvSpPr txBox="1"/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pPr/>
            <a:r>
              <a:t>Título do Slide</a:t>
            </a:r>
          </a:p>
        </p:txBody>
      </p:sp>
      <p:sp>
        <p:nvSpPr>
          <p:cNvPr id="33" name="Mar sobre céu no pôr do sol"/>
          <p:cNvSpPr/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Nível de Corpo Um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Subtítulo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o Slid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43" name="Nível de Corpo Um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Subtítulo do Slide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Subtítulo do Slide</a:t>
            </a:r>
          </a:p>
        </p:txBody>
      </p:sp>
      <p:sp>
        <p:nvSpPr>
          <p:cNvPr id="4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ível de Corpo Um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úmero do Slide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ítulo do Slide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61" name="Mar sobre céu no pôr do sol"/>
          <p:cNvSpPr/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Subtítulo do Slide"/>
          <p:cNvSpPr txBox="1"/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Subtítulo do Slide</a:t>
            </a:r>
          </a:p>
        </p:txBody>
      </p:sp>
      <p:sp>
        <p:nvSpPr>
          <p:cNvPr id="63" name="Nível de Corpo Um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Número do Slide"/>
          <p:cNvSpPr txBox="1"/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a Seção"/>
          <p:cNvSpPr txBox="1"/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pc="0" sz="12800"/>
            </a:lvl1pPr>
          </a:lstStyle>
          <a:p>
            <a:pPr/>
            <a:r>
              <a:t>Título da Seção</a:t>
            </a:r>
          </a:p>
        </p:txBody>
      </p:sp>
      <p:sp>
        <p:nvSpPr>
          <p:cNvPr id="72" name="Número do Slide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ulo do Slid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80" name="Subtítulo do Slide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Subtítulo do Slide</a:t>
            </a:r>
          </a:p>
        </p:txBody>
      </p:sp>
      <p:sp>
        <p:nvSpPr>
          <p:cNvPr id="81" name="Número do Slide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ítulo da Agend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da Agenda</a:t>
            </a:r>
          </a:p>
        </p:txBody>
      </p:sp>
      <p:sp>
        <p:nvSpPr>
          <p:cNvPr id="89" name="Nível de Corpo Um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Tópicos da Agenda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Subtítulo de Agenda"/>
          <p:cNvSpPr txBox="1"/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Subtítulo de Agenda</a:t>
            </a:r>
          </a:p>
        </p:txBody>
      </p:sp>
      <p:sp>
        <p:nvSpPr>
          <p:cNvPr id="91" name="Número do Slide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o Slide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Título do Slide</a:t>
            </a:r>
          </a:p>
        </p:txBody>
      </p:sp>
      <p:sp>
        <p:nvSpPr>
          <p:cNvPr id="3" name="Nível de Corpo Um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11997689" y="12700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Jonas Rocha Lima Amar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Jonas Rocha Lima Amaro</a:t>
            </a:r>
          </a:p>
        </p:txBody>
      </p:sp>
      <p:sp>
        <p:nvSpPr>
          <p:cNvPr id="152" name="Aprendizagem Espectral em Modelos Ocultos de Markov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1316736">
              <a:defRPr spc="-69" sz="6912"/>
            </a:pPr>
            <a:r>
              <a:t>Aprendizagem Espectral em Modelos Ocultos de Markov</a:t>
            </a:r>
            <a:br/>
          </a:p>
        </p:txBody>
      </p:sp>
      <p:sp>
        <p:nvSpPr>
          <p:cNvPr id="153" name="Experimentos com a nova abordagem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Experimentos com a nova abordagem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presentaç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Representação</a:t>
            </a:r>
          </a:p>
        </p:txBody>
      </p:sp>
      <p:sp>
        <p:nvSpPr>
          <p:cNvPr id="186" name="Retornando à distribuição de probabilidade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p>
                      <m:r>
                        <m:rPr>
                          <m:sty m:val="p"/>
                        </m:r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p>
                      <m:r>
                        <m:rPr>
                          <m:sty m:val="p"/>
                        </m:r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</a:p>
          <a:p>
            <a:pPr marL="0" indent="0" algn="ctr">
              <a:buSzTx/>
              <a:buNone/>
            </a:pPr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sub>
                  </m:sSub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Sup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2,1</m:t>
                      </m:r>
                    </m:sub>
                    <m:sup>
                      <m:r>
                        <m:rPr>
                          <m:sty m:val="p"/>
                        </m:r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bSup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sSup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p>
                      <m:r>
                        <m:rPr>
                          <m:sty m:val="p"/>
                        </m:r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sSup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r>
                    <m:rPr>
                      <m:sty m:val="b"/>
                    </m:rP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</a:p>
          <a:p>
            <a:pPr marL="0" indent="0" algn="ctr">
              <a:buSzTx/>
              <a:buNone/>
            </a:pPr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b>
                  </m:sSub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p>
                      <m:r>
                        <m:rPr>
                          <m:sty m:val="p"/>
                        </m:r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,1</m:t>
                      </m:r>
                    </m:sub>
                  </m:sSub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p>
                      <m:r>
                        <m:rPr>
                          <m:sty m:val="p"/>
                        </m:r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2,1</m:t>
                      </m:r>
                    </m:sub>
                  </m:sSub>
                  <m:sSup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p>
                      <m:r>
                        <m:rPr>
                          <m:sty m:val="p"/>
                        </m:r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b>
                  </m:sSub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p>
                      <m:r>
                        <m:rPr>
                          <m:sty m:val="p"/>
                        </m:r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sSup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∀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∈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Retornando à distribuição de probabilidade:</a:t>
            </a:r>
          </a:p>
          <a:p>
            <a:pPr marL="0" indent="0" algn="ctr">
              <a:buSzTx/>
              <a:buNone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Sup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bSup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sub>
                    <m:sup>
                      <m:r>
                        <m:rPr>
                          <m:sty m:val="p"/>
                        </m:r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bSup>
                  <m:limUpp>
                    <m:e>
                      <m:limLow>
                        <m:e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∏</m:t>
                          </m:r>
                        </m:e>
                        <m:lim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lim>
                  </m:limUpp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sub>
                  </m:sSub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m:rPr>
                          <m:sty m:val="b"/>
                        </m:r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e>
                    <m:sup>
                      <m:r>
                        <m:rPr>
                          <m:sty m:val="p"/>
                        </m:r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p>
                      <m:r>
                        <m:rPr>
                          <m:sty m:val="p"/>
                        </m:r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sSup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∏</m:t>
                          </m:r>
                        </m:e>
                        <m:lim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lim>
                  </m:limUpp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p>
                      <m:r>
                        <m:rPr>
                          <m:sty m:val="p"/>
                        </m:r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p>
                      <m:r>
                        <m:rPr>
                          <m:sty m:val="p"/>
                        </m:r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sSup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p>
                      <m:r>
                        <m:rPr>
                          <m:sty m:val="p"/>
                        </m:r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robabilidade Condicion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Probabilidade Condicional</a:t>
            </a:r>
          </a:p>
        </p:txBody>
      </p:sp>
      <p:sp>
        <p:nvSpPr>
          <p:cNvPr id="189" name="De forma que a relação de   e o estado ocult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b>
                        <m:e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sSub>
                            <m:e>
                              <m:r>
                                <a:rPr xmlns:a="http://schemas.openxmlformats.org/drawingml/2006/main" sz="5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xmlns:a="http://schemas.openxmlformats.org/drawingml/2006/main" sz="5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sub>
                      </m:sSub>
                      <m:sSub>
                        <m:e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num>
                    <m:den>
                      <m:sSubSup>
                        <m:e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e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sSub>
                            <m:e>
                              <m:r>
                                <a:rPr xmlns:a="http://schemas.openxmlformats.org/drawingml/2006/main" sz="5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xmlns:a="http://schemas.openxmlformats.org/drawingml/2006/main" sz="5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sub>
                      </m:sSub>
                      <m:sSub>
                        <m:e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den>
                  </m:f>
                </m:oMath>
              </m:oMathPara>
            </a14:m>
          </a:p>
          <a:p>
            <a:pPr/>
            <a:r>
              <a:t>De forma que a relação de </a:t>
            </a:r>
            <a14:m>
              <m:oMath>
                <m:sSub>
                  <m:e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b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</m:oMath>
            </a14:m>
            <a:r>
              <a:t> e o estado oculto </a:t>
            </a:r>
            <a14:m>
              <m:oMath>
                <m:sSub>
                  <m:e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sub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</m:oMath>
            </a14:m>
          </a:p>
          <a:p>
            <a:pPr marL="0" indent="0" algn="ctr">
              <a:buSzTx/>
              <a:buNone/>
            </a:pPr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p>
                      <m:r>
                        <m:rPr>
                          <m:sty m:val="p"/>
                        </m:r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Sup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  <a:p>
            <a:pPr/>
            <a:r>
              <a:t>De forma que a probabilidade condicional é dada por</a:t>
            </a:r>
          </a:p>
          <a:p>
            <a:pPr marL="0" indent="0" algn="ctr">
              <a:buSzTx/>
              <a:buNone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5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5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Sup>
                    <m:e>
                      <m:r>
                        <a:rPr xmlns:a="http://schemas.openxmlformats.org/drawingml/2006/main" sz="5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b>
                      <m:r>
                        <a:rPr xmlns:a="http://schemas.openxmlformats.org/drawingml/2006/main" sz="5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5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5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5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5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  <m:r>
                    <a:rPr xmlns:a="http://schemas.openxmlformats.org/drawingml/2006/main" sz="5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a:rPr xmlns:a="http://schemas.openxmlformats.org/drawingml/2006/main" sz="5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5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sub>
                    <m:sup>
                      <m:r>
                        <m:rPr>
                          <m:sty m:val="p"/>
                        </m:rPr>
                        <a:rPr xmlns:a="http://schemas.openxmlformats.org/drawingml/2006/main" sz="5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bSup>
                  <m:sSub>
                    <m:e>
                      <m:r>
                        <a:rPr xmlns:a="http://schemas.openxmlformats.org/drawingml/2006/main" sz="5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5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sub>
                  </m:sSub>
                  <m:sSub>
                    <m:e>
                      <m:r>
                        <a:rPr xmlns:a="http://schemas.openxmlformats.org/drawingml/2006/main" sz="5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a:rPr xmlns:a="http://schemas.openxmlformats.org/drawingml/2006/main" sz="5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Experiment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Experimentos</a:t>
            </a:r>
          </a:p>
        </p:txBody>
      </p:sp>
      <p:pic>
        <p:nvPicPr>
          <p:cNvPr id="192" name="Um edifício branco moderno com painéis de vidro sobre um céu azul e límpido" descr="Um edifício branco moderno com painéis de vidro sobre um céu azul e límpido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5888" r="0" b="15888"/>
          <a:stretch>
            <a:fillRect/>
          </a:stretch>
        </p:blipFill>
        <p:spPr>
          <a:xfrm>
            <a:off x="12192000" y="-38111"/>
            <a:ext cx="13478753" cy="13792211"/>
          </a:xfrm>
          <a:prstGeom prst="rect">
            <a:avLst/>
          </a:prstGeom>
        </p:spPr>
      </p:pic>
      <p:sp>
        <p:nvSpPr>
          <p:cNvPr id="193" name="Hipótes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46100" indent="-546100">
              <a:buSzPct val="150000"/>
              <a:buChar char="•"/>
            </a:pPr>
            <a:r>
              <a:t>Hipótese</a:t>
            </a:r>
          </a:p>
          <a:p>
            <a:pPr marL="546100" indent="-546100">
              <a:buSzPct val="150000"/>
              <a:buChar char="•"/>
            </a:pPr>
            <a:r>
              <a:t>Metodologia</a:t>
            </a:r>
          </a:p>
          <a:p>
            <a:pPr marL="546100" indent="-546100">
              <a:buSzPct val="150000"/>
              <a:buChar char="•"/>
            </a:pPr>
            <a:r>
              <a:t>Resultados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Hipóte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Hipóteses</a:t>
            </a:r>
          </a:p>
        </p:txBody>
      </p:sp>
      <p:sp>
        <p:nvSpPr>
          <p:cNvPr id="196" name="Da representação espectral era esperado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Da representação espectral era esperado:</a:t>
            </a:r>
          </a:p>
          <a:p>
            <a:pPr/>
          </a:p>
          <a:p>
            <a:pPr/>
            <a:r>
              <a:t>Tempo de treinamento menor</a:t>
            </a:r>
          </a:p>
          <a:p>
            <a:pPr/>
          </a:p>
          <a:p>
            <a:pPr/>
            <a:r>
              <a:t>Erro na probabilidade estimada maior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Metodolog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Metodologia</a:t>
            </a:r>
          </a:p>
        </p:txBody>
      </p:sp>
      <p:sp>
        <p:nvSpPr>
          <p:cNvPr id="199" name="Média dos erro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Média dos erros</a:t>
            </a:r>
          </a:p>
          <a:p>
            <a:pPr marL="0" indent="0" algn="ctr">
              <a:buSzTx/>
              <a:buNone/>
            </a:pPr>
            <a14:m>
              <m:oMathPara>
                <m:oMathParaPr>
                  <m:jc m:val="center"/>
                </m:oMathParaPr>
                <m:oMath>
                  <m:f>
                    <m:fPr>
                      <m:ctrl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limUpp>
                        <m:e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lim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num>
                    <m:den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den>
                  </m:f>
                </m:oMath>
              </m:oMathPara>
            </a14:m>
          </a:p>
          <a:p>
            <a:pPr/>
            <a:r>
              <a:t>Média dos erros normalizados</a:t>
            </a:r>
          </a:p>
          <a:p>
            <a:pPr marL="0" indent="0" algn="ctr">
              <a:buSzTx/>
              <a:buNone/>
            </a:pPr>
            <a14:m>
              <m:oMathPara>
                <m:oMathParaPr>
                  <m:jc m:val="center"/>
                </m:oMathParaPr>
                <m:oMath>
                  <m:f>
                    <m:fPr>
                      <m:ctrl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limUpp>
                        <m:e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lim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sSup>
                        <m:e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f>
                            <m:fPr>
                              <m:ctrlPr>
                                <a:rPr xmlns:a="http://schemas.openxmlformats.org/drawingml/2006/main" sz="5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  <m:type m:val="lin"/>
                            </m:fPr>
                            <m:num>
                              <m:r>
                                <a:rPr xmlns:a="http://schemas.openxmlformats.org/drawingml/2006/main" sz="5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xmlns:a="http://schemas.openxmlformats.org/drawingml/2006/main" sz="5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den>
                          </m:f>
                        </m:sup>
                      </m:sSup>
                    </m:num>
                    <m:den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den>
                  </m:f>
                </m:oMath>
              </m:oMathPara>
            </a14:m>
          </a:p>
          <a:p>
            <a:pPr/>
            <a:r>
              <a:t>Tempo médio de treinamento</a:t>
            </a:r>
          </a:p>
          <a:p>
            <a:pPr marL="0" indent="0" algn="ctr">
              <a:buSzTx/>
              <a:buNone/>
            </a:pPr>
            <a14:m>
              <m:oMathPara>
                <m:oMathParaPr>
                  <m:jc m:val="center"/>
                </m:oMathParaPr>
                <m:oMath>
                  <m:f>
                    <m:fPr>
                      <m:ctrl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num>
                    <m:den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den>
                  </m:f>
                </m:oMath>
              </m:oMathPara>
            </a14:m>
          </a:p>
        </p:txBody>
      </p:sp>
      <p:sp>
        <p:nvSpPr>
          <p:cNvPr id="200" name="Métricas"/>
          <p:cNvSpPr txBox="1"/>
          <p:nvPr/>
        </p:nvSpPr>
        <p:spPr>
          <a:xfrm>
            <a:off x="1219200" y="2384648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44" sz="44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Métricas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Metodolog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67711">
              <a:defRPr spc="-78" sz="7812"/>
            </a:lvl1pPr>
          </a:lstStyle>
          <a:p>
            <a:pPr/>
            <a:r>
              <a:t>Metodologia</a:t>
            </a:r>
          </a:p>
        </p:txBody>
      </p:sp>
      <p:sp>
        <p:nvSpPr>
          <p:cNvPr id="203" name="Configuração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Configuração</a:t>
            </a:r>
          </a:p>
        </p:txBody>
      </p:sp>
      <p:sp>
        <p:nvSpPr>
          <p:cNvPr id="204" name="Modelo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Modelos</a:t>
            </a:r>
          </a:p>
          <a:p>
            <a:pPr lvl="1"/>
            <a:r>
              <a:t>Pequeno: 4 estados; 8 símbolos</a:t>
            </a:r>
          </a:p>
          <a:p>
            <a:pPr lvl="1"/>
            <a:r>
              <a:t>Médio: 20 estados; 40 símbolos</a:t>
            </a:r>
          </a:p>
          <a:p>
            <a:pPr lvl="1"/>
            <a:r>
              <a:t>Grande: 50 estados; 100 símbolos</a:t>
            </a:r>
          </a:p>
        </p:txBody>
      </p:sp>
      <p:pic>
        <p:nvPicPr>
          <p:cNvPr id="205" name="treinamento.png" descr="treinamen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78581" y="2073459"/>
            <a:ext cx="10012661" cy="4526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comparacao.png" descr="comparaca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22409" y="7416965"/>
            <a:ext cx="7782849" cy="5312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6" grpId="2"/>
      <p:bldP build="whole" bldLvl="1" animBg="1" rev="0" advAuto="0" spid="20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sultad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Resultados</a:t>
            </a:r>
          </a:p>
        </p:txBody>
      </p:sp>
      <p:sp>
        <p:nvSpPr>
          <p:cNvPr id="209" name="Temp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Tempo</a:t>
            </a:r>
          </a:p>
        </p:txBody>
      </p:sp>
      <p:pic>
        <p:nvPicPr>
          <p:cNvPr id="210" name="small_time.png" descr="small_tim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8888" y="5361898"/>
            <a:ext cx="7137401" cy="577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medium_time.png" descr="medium_tim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40750" y="5361898"/>
            <a:ext cx="7302500" cy="577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large_time.png" descr="large_tim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87711" y="5361898"/>
            <a:ext cx="7416801" cy="577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sultad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Resultados</a:t>
            </a:r>
          </a:p>
        </p:txBody>
      </p:sp>
      <p:sp>
        <p:nvSpPr>
          <p:cNvPr id="215" name="Erro Médi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Erro Médio</a:t>
            </a:r>
          </a:p>
        </p:txBody>
      </p:sp>
      <p:pic>
        <p:nvPicPr>
          <p:cNvPr id="216" name="large_abs_prob_error.png" descr="large_abs_prob_err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81941" y="5266648"/>
            <a:ext cx="7073901" cy="596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medium_abs_prob_error.png" descr="medium_abs_prob_err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66150" y="5266648"/>
            <a:ext cx="7251700" cy="596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small_abs_prob_error.png" descr="small_abs_prob_erro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6659" y="5361898"/>
            <a:ext cx="7645401" cy="577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sultad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Resultados</a:t>
            </a:r>
          </a:p>
        </p:txBody>
      </p:sp>
      <p:sp>
        <p:nvSpPr>
          <p:cNvPr id="221" name="Erro Médio Normalizad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Erro Médio Normalizado</a:t>
            </a:r>
          </a:p>
        </p:txBody>
      </p:sp>
      <p:pic>
        <p:nvPicPr>
          <p:cNvPr id="222" name="large_abs_norm_prob_error.png" descr="large_abs_norm_prob_err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91024" y="5361898"/>
            <a:ext cx="7467601" cy="577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medium_abs_norm_prob_error.png" descr="medium_abs_norm_prob_err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58200" y="5361898"/>
            <a:ext cx="7467600" cy="577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small_abs_norm_prob_error.png" descr="small_abs_norm_prob_erro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7774" y="5361898"/>
            <a:ext cx="7315201" cy="577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onsiderações Fina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Considerações Finais</a:t>
            </a:r>
          </a:p>
        </p:txBody>
      </p:sp>
      <p:sp>
        <p:nvSpPr>
          <p:cNvPr id="227" name="Probabilidades negativa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Probabilidades negativas</a:t>
            </a:r>
          </a:p>
          <a:p>
            <a:pPr/>
          </a:p>
          <a:p>
            <a:pPr/>
            <a:r>
              <a:t>Comparação exclusivamente com triplas</a:t>
            </a:r>
          </a:p>
          <a:p>
            <a:pPr/>
          </a:p>
          <a:p>
            <a:pPr/>
            <a:r>
              <a:t>Avaliar comportamento com processos que não atendem o critério </a:t>
            </a:r>
            <a14:m>
              <m:oMath>
                <m:sSub>
                  <m:e>
                    <m:r>
                      <m:rPr>
                        <m:sty m:val="p"/>
                      </m:rP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&gt;</m:t>
                </m:r>
                <m:r>
                  <a:rPr xmlns:a="http://schemas.openxmlformats.org/drawingml/2006/main" sz="5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</a:p>
          <a:p>
            <a:pPr/>
          </a:p>
          <a:p>
            <a:pPr/>
            <a:r>
              <a:t>Analisar outros critérios de erro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Mar sobre céu no pôr do sol" descr="Mar sobre céu no pôr do sol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7424" t="0" r="17424" b="0"/>
          <a:stretch>
            <a:fillRect/>
          </a:stretch>
        </p:blipFill>
        <p:spPr>
          <a:xfrm>
            <a:off x="12194575" y="-65375"/>
            <a:ext cx="13531867" cy="13846562"/>
          </a:xfrm>
          <a:prstGeom prst="rect">
            <a:avLst/>
          </a:prstGeom>
        </p:spPr>
      </p:pic>
      <p:sp>
        <p:nvSpPr>
          <p:cNvPr id="156" name="Modelos Ocultos de Markov…"/>
          <p:cNvSpPr txBox="1"/>
          <p:nvPr>
            <p:ph type="body" sz="half" idx="1"/>
          </p:nvPr>
        </p:nvSpPr>
        <p:spPr>
          <a:xfrm>
            <a:off x="1219200" y="1308099"/>
            <a:ext cx="9757569" cy="11099802"/>
          </a:xfrm>
          <a:prstGeom prst="rect">
            <a:avLst/>
          </a:prstGeom>
        </p:spPr>
        <p:txBody>
          <a:bodyPr/>
          <a:lstStyle/>
          <a:p>
            <a: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pc="-84" sz="8400">
                <a:latin typeface="+mn-lt"/>
                <a:ea typeface="+mn-ea"/>
                <a:cs typeface="+mn-cs"/>
                <a:sym typeface="Canela Bold"/>
              </a:defRPr>
            </a:pPr>
            <a:r>
              <a:t>Modelos Ocultos de Markov</a:t>
            </a:r>
          </a:p>
          <a:p>
            <a: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pc="-84" sz="8400">
                <a:latin typeface="+mn-lt"/>
                <a:ea typeface="+mn-ea"/>
                <a:cs typeface="+mn-cs"/>
                <a:sym typeface="Canela Bold"/>
              </a:defRPr>
            </a:pPr>
            <a:r>
              <a:t>•</a:t>
            </a:r>
          </a:p>
          <a:p>
            <a: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pc="-84" sz="8400">
                <a:latin typeface="+mn-lt"/>
                <a:ea typeface="+mn-ea"/>
                <a:cs typeface="+mn-cs"/>
                <a:sym typeface="Canela Bold"/>
              </a:defRPr>
            </a:pPr>
            <a:r>
              <a:t>Aprendizagem Espectral</a:t>
            </a:r>
          </a:p>
          <a:p>
            <a: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pc="-84" sz="8400">
                <a:latin typeface="+mn-lt"/>
                <a:ea typeface="+mn-ea"/>
                <a:cs typeface="+mn-cs"/>
                <a:sym typeface="Canela Bold"/>
              </a:defRPr>
            </a:pPr>
            <a:r>
              <a:t>•</a:t>
            </a:r>
          </a:p>
          <a:p>
            <a: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pc="-84" sz="8400">
                <a:latin typeface="+mn-lt"/>
                <a:ea typeface="+mn-ea"/>
                <a:cs typeface="+mn-cs"/>
                <a:sym typeface="Canela Bold"/>
              </a:defRPr>
            </a:pPr>
            <a:r>
              <a:t>Experimentos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ferênci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Referências</a:t>
            </a:r>
          </a:p>
        </p:txBody>
      </p:sp>
      <p:sp>
        <p:nvSpPr>
          <p:cNvPr id="230" name="L.R. Rabiner. “A tutorial on hidden Markov models and selected applications in speech recognition”. Em: Proceedings of the IEEE 77.2 (1989), pp. 257–286. doi: 10.1109/5.18626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L.R. Rabiner. “A tutorial on hidden Markov models and selected applications in speech recognition”. Em: Proceedings of the IEEE 77.2 (1989), pp. 257–286. doi: 10.1109/5.18626. </a:t>
            </a:r>
          </a:p>
          <a:p>
            <a:pPr/>
            <a:r>
              <a:t>R. Bhar e S. Hamori. “Hidden Markov Models: Applications to Financial Economics”. Springer New York, NY (2004), pp. 29-40. doi: 10.1007/b109046</a:t>
            </a:r>
          </a:p>
          <a:p>
            <a:pPr/>
            <a:r>
              <a:t>Daniel Hsu, Sham M. Kakade e Tong Zhang. “A spectral algorithm for learning Hidden Markov Models”. Em: Journal of Computer and System Sciences 78.5 (2012). JCSS Special Issue: Cloud Computing 2011, pp. 1460–1480. issn: 0022-0000. doi: https://doi.org/10.1016/j.jcss.2011.12.025. url: https://www. sciencedirect.com/science/article/pii/S0022000012000244.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Modelos Ocultos de Markov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23872">
              <a:defRPr spc="-69" sz="6972"/>
            </a:lvl1pPr>
          </a:lstStyle>
          <a:p>
            <a:pPr/>
            <a:r>
              <a:t>Modelos Ocultos de Markov</a:t>
            </a:r>
          </a:p>
        </p:txBody>
      </p:sp>
      <p:pic>
        <p:nvPicPr>
          <p:cNvPr id="159" name="Um edifício branco moderno com painéis de vidro sobre um céu azul e límpido" descr="Um edifício branco moderno com painéis de vidro sobre um céu azul e límpido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7421" t="0" r="17421" b="0"/>
          <a:stretch>
            <a:fillRect/>
          </a:stretch>
        </p:blipFill>
        <p:spPr>
          <a:xfrm>
            <a:off x="12191999" y="156"/>
            <a:ext cx="13404122" cy="13715844"/>
          </a:xfrm>
          <a:prstGeom prst="rect">
            <a:avLst/>
          </a:prstGeom>
        </p:spPr>
      </p:pic>
      <p:sp>
        <p:nvSpPr>
          <p:cNvPr id="160" name="Exemplo inicial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46100" indent="-546100">
              <a:buSzPct val="150000"/>
              <a:buChar char="•"/>
            </a:pPr>
            <a:r>
              <a:t>Exemplo inicial</a:t>
            </a:r>
          </a:p>
          <a:p>
            <a:pPr marL="546100" indent="-546100">
              <a:buSzPct val="150000"/>
              <a:buChar char="•"/>
            </a:pPr>
            <a:r>
              <a:t>Parâmetros do Modelo</a:t>
            </a:r>
          </a:p>
          <a:p>
            <a:pPr marL="546100" indent="-546100">
              <a:buSzPct val="150000"/>
              <a:buChar char="•"/>
            </a:pPr>
            <a:r>
              <a:t>Aplicações do Modelo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Exemplo Inici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67711">
              <a:defRPr spc="-78" sz="7812"/>
            </a:lvl1pPr>
          </a:lstStyle>
          <a:p>
            <a:pPr/>
            <a:r>
              <a:t>Exemplo Inicial</a:t>
            </a:r>
          </a:p>
        </p:txBody>
      </p:sp>
      <p:sp>
        <p:nvSpPr>
          <p:cNvPr id="163" name="Urnas e Bolas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Urnas e Bolas</a:t>
            </a:r>
          </a:p>
        </p:txBody>
      </p:sp>
      <p:sp>
        <p:nvSpPr>
          <p:cNvPr id="164" name="Sorteio de sequências de bolas, na moda markoviana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Sorteio de sequências de bolas, na moda markoviana</a:t>
            </a:r>
          </a:p>
          <a:p>
            <a:pPr/>
          </a:p>
          <a:p>
            <a:pPr/>
            <a:r>
              <a:t>Processo com estados ocultos e símbolos discretos</a:t>
            </a:r>
          </a:p>
          <a:p>
            <a:pPr/>
          </a:p>
          <a:p>
            <a:pPr/>
            <a:r>
              <a:t>Quando dá para ter certeza de que urna veio cada bola?</a:t>
            </a:r>
          </a:p>
        </p:txBody>
      </p:sp>
      <p:pic>
        <p:nvPicPr>
          <p:cNvPr id="165" name="urns_balls.png" descr="urns_ball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81975" y="1754850"/>
            <a:ext cx="10257532" cy="4236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markov_chain.png" descr="markov_chai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34566" y="6064379"/>
            <a:ext cx="9352351" cy="71753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arâmetros do Mode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94559">
              <a:defRPr spc="-75" sz="7560"/>
            </a:lvl1pPr>
          </a:lstStyle>
          <a:p>
            <a:pPr/>
            <a:r>
              <a:t>Parâmetros do Modelo</a:t>
            </a:r>
          </a:p>
        </p:txBody>
      </p:sp>
      <p:sp>
        <p:nvSpPr>
          <p:cNvPr id="169" name="Número de estados oculto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14:m>
              <m:oMath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∈</m:t>
                </m:r>
                <m:r>
                  <m:rPr>
                    <m:sty m:val="p"/>
                    <m:scr m:val="double-struck"/>
                  </m:rP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  <a:r>
              <a:t> Número de estados ocultos</a:t>
            </a:r>
          </a:p>
          <a:p>
            <a:pPr/>
            <a14:m>
              <m:oMath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∈</m:t>
                </m:r>
                <m:r>
                  <m:rPr>
                    <m:sty m:val="p"/>
                    <m:scr m:val="double-struck"/>
                  </m:rP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  <a:r>
              <a:t> Número de símbolos observáveis</a:t>
            </a:r>
          </a:p>
          <a:p>
            <a:pPr/>
            <a14:m>
              <m:oMath>
                <m:sSub>
                  <m:e>
                    <m:r>
                      <m:rPr>
                        <m:sty m:val="p"/>
                      </m:rP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∈</m:t>
                </m:r>
                <m:sSup>
                  <m:e>
                    <m:r>
                      <m:rPr>
                        <m:sty m:val="p"/>
                        <m:scr m:val="double-struck"/>
                      </m:rP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</m:oMath>
            </a14:m>
            <a:r>
              <a:t> Distribuição do estado inicial</a:t>
            </a:r>
          </a:p>
          <a:p>
            <a:pPr/>
            <a14:m>
              <m:oMath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O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∈</m:t>
                </m:r>
                <m:sSup>
                  <m:e>
                    <m:r>
                      <m:rPr>
                        <m:sty m:val="p"/>
                        <m:scr m:val="double-struck"/>
                      </m:rP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</m:oMath>
            </a14:m>
            <a:r>
              <a:t> Distribuição símbolos observáveis</a:t>
            </a:r>
          </a:p>
          <a:p>
            <a:pPr/>
            <a14:m>
              <m:oMath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∈</m:t>
                </m:r>
                <m:sSup>
                  <m:e>
                    <m:r>
                      <m:rPr>
                        <m:sty m:val="p"/>
                        <m:scr m:val="double-struck"/>
                      </m:rP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</m:oMath>
            </a14:m>
            <a:r>
              <a:t> Matriz transferência</a:t>
            </a:r>
          </a:p>
        </p:txBody>
      </p:sp>
      <p:pic>
        <p:nvPicPr>
          <p:cNvPr id="170" name="seq_hmm.png" descr="seq_hm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2908" y="4476129"/>
            <a:ext cx="12470929" cy="47637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plicações do Mode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Aplicações do Modelo</a:t>
            </a:r>
          </a:p>
        </p:txBody>
      </p:sp>
      <p:sp>
        <p:nvSpPr>
          <p:cNvPr id="173" name="Reconhecimento de Fal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Reconhecimento de Fala</a:t>
            </a:r>
          </a:p>
          <a:p>
            <a:pPr lvl="1"/>
            <a:r>
              <a:t>Símbolos observáveis são espectros da Transformada de Fourier com filtros</a:t>
            </a:r>
          </a:p>
          <a:p>
            <a:pPr/>
          </a:p>
          <a:p>
            <a:pPr/>
            <a:r>
              <a:t>Modelagem de Volatilidade do PIB</a:t>
            </a:r>
          </a:p>
          <a:p>
            <a:pPr lvl="1"/>
            <a:r>
              <a:t>Experimento com dados trimestrais do Japão, Reino Unido e Estados Unidos</a:t>
            </a:r>
          </a:p>
          <a:p>
            <a:pPr lvl="1"/>
            <a:r>
              <a:t>Resultado: modelo passou nos testes de Hipótese Nula e Auto-correlação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7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Aprendizagem Espectr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23872">
              <a:defRPr spc="-69" sz="6972"/>
            </a:lvl1pPr>
          </a:lstStyle>
          <a:p>
            <a:pPr/>
            <a:r>
              <a:t>Aprendizagem Espectral</a:t>
            </a:r>
          </a:p>
        </p:txBody>
      </p:sp>
      <p:pic>
        <p:nvPicPr>
          <p:cNvPr id="176" name="Um edifício branco moderno com painéis de vidro sobre um céu azul e límpido" descr="Um edifício branco moderno com painéis de vidro sobre um céu azul e límpido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5846" r="0" b="15846"/>
          <a:stretch>
            <a:fillRect/>
          </a:stretch>
        </p:blipFill>
        <p:spPr>
          <a:xfrm>
            <a:off x="12192000" y="-92"/>
            <a:ext cx="13404364" cy="13716092"/>
          </a:xfrm>
          <a:prstGeom prst="rect">
            <a:avLst/>
          </a:prstGeom>
        </p:spPr>
      </p:pic>
      <p:sp>
        <p:nvSpPr>
          <p:cNvPr id="177" name="Motivação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46100" indent="-546100">
              <a:buSzPct val="150000"/>
              <a:buChar char="•"/>
            </a:pPr>
            <a:r>
              <a:t>Motivação</a:t>
            </a:r>
          </a:p>
          <a:p>
            <a:pPr marL="546100" indent="-546100">
              <a:buSzPct val="150000"/>
              <a:buChar char="•"/>
            </a:pPr>
            <a:r>
              <a:t>Definições iniciais</a:t>
            </a:r>
          </a:p>
          <a:p>
            <a:pPr marL="546100" indent="-546100">
              <a:buSzPct val="150000"/>
              <a:buChar char="•"/>
            </a:pPr>
            <a:r>
              <a:t>Representação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Motivaç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Motivação</a:t>
            </a:r>
          </a:p>
        </p:txBody>
      </p:sp>
      <p:sp>
        <p:nvSpPr>
          <p:cNvPr id="180" name="Principais pergunta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Principais perguntas:</a:t>
            </a:r>
          </a:p>
          <a:p>
            <a:pPr marL="0" indent="0" algn="ctr">
              <a:buSzTx/>
              <a:buNone/>
            </a:pPr>
            <a14:m>
              <m:oMath>
                <m:r>
                  <a:rPr xmlns:a="http://schemas.openxmlformats.org/drawingml/2006/main" sz="5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5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5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</m:e>
                  <m:sub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sSubSup>
                  <m:e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e>
                  <m:sub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bSup>
                <m:r>
                  <a:rPr xmlns:a="http://schemas.openxmlformats.org/drawingml/2006/main" sz="5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, </a:t>
            </a:r>
            <a14:m>
              <m:oMath>
                <m:r>
                  <a:rPr xmlns:a="http://schemas.openxmlformats.org/drawingml/2006/main" sz="5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5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</m:e>
                  <m:sub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5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</m:e>
                  <m:sub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sSubSup>
                  <m:e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e>
                  <m:sub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  <m:r>
                  <a:rPr xmlns:a="http://schemas.openxmlformats.org/drawingml/2006/main" sz="5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Ideia para responder a primeira pergunta</a:t>
            </a:r>
          </a:p>
          <a:p>
            <a:pPr marL="0" indent="0" algn="ctr">
              <a:buSzTx/>
              <a:buNone/>
            </a:pPr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b>
                  </m:sSub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Sup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bSup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  <a:p>
            <a:pPr marL="0" indent="0" algn="ctr">
              <a:buSzTx/>
              <a:buNone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Sup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bSup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m:rPr>
                          <m:sty m:val="b"/>
                        </m:r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e>
                    <m:sup>
                      <m:r>
                        <m:rPr>
                          <m:sty m:val="p"/>
                        </m:r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limUpp>
                    <m:e>
                      <m:limLow>
                        <m:e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∏</m:t>
                          </m:r>
                        </m:e>
                        <m:lim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lim>
                  </m:limUpp>
                  <m:sSub>
                    <m:e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xmlns:a="http://schemas.openxmlformats.org/drawingml/2006/main" sz="5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sub>
                  </m:sSub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e>
                    <m:sub>
                      <m:r>
                        <a:rPr xmlns:a="http://schemas.openxmlformats.org/drawingml/2006/main" sz="5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Definições Inicia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Definições Iniciais</a:t>
            </a:r>
          </a:p>
        </p:txBody>
      </p:sp>
      <p:sp>
        <p:nvSpPr>
          <p:cNvPr id="183" name="Probabilidade do Símbolo   ser visto no temp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0568" indent="-480568" defTabSz="2145738">
              <a:spcBef>
                <a:spcPts val="2100"/>
              </a:spcBef>
              <a:defRPr sz="3872"/>
            </a:pPr>
            <a:r>
              <a:t>Probabilidade do Símbolo </a:t>
            </a:r>
            <a14:m>
              <m:oMath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</m:oMath>
            </a14:m>
            <a:r>
              <a:t> ser visto no tempo </a:t>
            </a:r>
            <a14:m>
              <m:oMath>
                <m:r>
                  <a:rPr xmlns:a="http://schemas.openxmlformats.org/drawingml/2006/main" sz="8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</a:p>
          <a:p>
            <a:pPr marL="0" indent="0" algn="ctr" defTabSz="2145738">
              <a:spcBef>
                <a:spcPts val="2100"/>
              </a:spcBef>
              <a:buSzTx/>
              <a:buNone/>
              <a:defRPr sz="3872"/>
            </a:pPr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∈</m:t>
                  </m:r>
                  <m:sSup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p>
                  </m:sSup>
                </m:oMath>
              </m:oMathPara>
            </a14:m>
          </a:p>
          <a:p>
            <a:pPr marL="480568" indent="-480568" defTabSz="2145738">
              <a:spcBef>
                <a:spcPts val="2100"/>
              </a:spcBef>
              <a:defRPr sz="3872"/>
            </a:pPr>
            <a:r>
              <a:t>Probabilidade da dupla </a:t>
            </a:r>
            <a14:m>
              <m:oMath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j</m:t>
                </m:r>
              </m:oMath>
            </a14:m>
            <a:r>
              <a:t> ser vista nos tempos </a:t>
            </a:r>
            <a14:m>
              <m:oMath>
                <m:r>
                  <a:rPr xmlns:a="http://schemas.openxmlformats.org/drawingml/2006/main" sz="5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1,2</m:t>
                </m:r>
              </m:oMath>
            </a14:m>
          </a:p>
          <a:p>
            <a:pPr marL="0" indent="0" algn="ctr" defTabSz="2145738">
              <a:spcBef>
                <a:spcPts val="2100"/>
              </a:spcBef>
              <a:buSzTx/>
              <a:buNone/>
              <a:defRPr sz="3872"/>
            </a:pPr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2,1</m:t>
                      </m:r>
                    </m:sub>
                  </m:sSub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∈</m:t>
                  </m:r>
                  <m:sSup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p>
                  </m:sSup>
                </m:oMath>
              </m:oMathPara>
            </a14:m>
          </a:p>
          <a:p>
            <a:pPr marL="480568" indent="-480568" defTabSz="2145738">
              <a:spcBef>
                <a:spcPts val="2100"/>
              </a:spcBef>
              <a:defRPr sz="3872"/>
            </a:pPr>
            <a:r>
              <a:t>Probabilidade da dupla </a:t>
            </a:r>
            <a14:m>
              <m:oMath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j</m:t>
                </m:r>
              </m:oMath>
            </a14:m>
            <a:r>
              <a:t> ser vista nos tempos </a:t>
            </a:r>
            <a14:m>
              <m:oMath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1,3</m:t>
                </m:r>
              </m:oMath>
            </a14:m>
            <a:r>
              <a:t> e </a:t>
            </a:r>
            <a14:m>
              <m:oMath>
                <m:r>
                  <a:rPr xmlns:a="http://schemas.openxmlformats.org/drawingml/2006/main" sz="4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é vista na </a:t>
            </a:r>
            <a14:m>
              <m:oMath>
                <m:r>
                  <a:rPr xmlns:a="http://schemas.openxmlformats.org/drawingml/2006/main" sz="5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2</m:t>
                </m:r>
              </m:oMath>
            </a14:m>
          </a:p>
          <a:p>
            <a:pPr marL="0" indent="0" algn="ctr" defTabSz="2145738">
              <a:spcBef>
                <a:spcPts val="2100"/>
              </a:spcBef>
              <a:buSzTx/>
              <a:buNone/>
              <a:defRPr sz="3872"/>
            </a:pPr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4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4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xmlns:a="http://schemas.openxmlformats.org/drawingml/2006/main" sz="4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4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,1</m:t>
                      </m:r>
                    </m:sub>
                  </m:sSub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∈</m:t>
                  </m:r>
                  <m:sSup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4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4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4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4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p>
                  </m:sSup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∀</m:t>
                  </m:r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∈</m:t>
                  </m:r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</a:p>
          <a:p>
            <a:pPr marL="480568" indent="-480568" defTabSz="2145738">
              <a:spcBef>
                <a:spcPts val="2100"/>
              </a:spcBef>
              <a:defRPr sz="3872"/>
            </a:pPr>
            <a:r>
              <a:t>Matriz esquerda da SVD reduzida de </a:t>
            </a:r>
            <a14:m>
              <m:oMath>
                <m:sSub>
                  <m:e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2,1</m:t>
                    </m:r>
                  </m:sub>
                </m:sSub>
              </m:oMath>
            </a14:m>
          </a:p>
          <a:p>
            <a:pPr marL="0" indent="0" algn="ctr" defTabSz="2145738">
              <a:spcBef>
                <a:spcPts val="2100"/>
              </a:spcBef>
              <a:buSzTx/>
              <a:buNone/>
              <a:defRPr sz="3872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∈</m:t>
                  </m:r>
                  <m:sSup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p>
                </m:oMath>
              </m:oMathPara>
            </a14:m>
            <a:endParaRPr sz="4400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83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